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4"/>
  </p:notesMasterIdLst>
  <p:sldIdLst>
    <p:sldId id="263" r:id="rId3"/>
    <p:sldId id="264" r:id="rId4"/>
    <p:sldId id="257" r:id="rId5"/>
    <p:sldId id="258" r:id="rId6"/>
    <p:sldId id="259" r:id="rId7"/>
    <p:sldId id="265" r:id="rId8"/>
    <p:sldId id="266" r:id="rId9"/>
    <p:sldId id="267" r:id="rId10"/>
    <p:sldId id="260" r:id="rId11"/>
    <p:sldId id="269" r:id="rId12"/>
    <p:sldId id="29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18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0EC59-F357-4669-8BF2-240C12CA2006}" type="datetimeFigureOut">
              <a:rPr lang="en-CA" smtClean="0"/>
              <a:t>2021-06-23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0C40F-412B-4202-B500-7C295554C9D2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30830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F8BCE2-451F-4AB3-8206-6C24B9516368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4638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45730-8CFD-4898-A97C-6959156F9E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6B68B8-C55A-45CD-A617-ABD1E1916C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1229E6-58EC-41A1-9F92-B7A1E6EDA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7CDCA-3384-435E-8A27-6CDC2E55A40E}" type="datetimeFigureOut">
              <a:rPr lang="en-CA" smtClean="0"/>
              <a:t>2021-06-23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C0059-46C8-4A0B-8D47-C49303F02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F1F99-EF44-4DE2-8E6E-5237AD5CA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F02E-78D0-435F-A094-8CFE30655FF8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97544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0C812-9B6D-41F6-AA42-C5FCE0F69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1EF4CB-C903-4DD2-89AA-F7009366A4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5D086-EC21-4D62-B6B6-7F0028666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7CDCA-3384-435E-8A27-6CDC2E55A40E}" type="datetimeFigureOut">
              <a:rPr lang="en-CA" smtClean="0"/>
              <a:t>2021-06-23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2C03E-3E5D-4CAF-93D6-DBCDC38D3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06641-C47D-4B2A-B3D0-4AD7E8903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F02E-78D0-435F-A094-8CFE30655FF8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46862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4AB6DD-327C-41D1-85D5-43962C2002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E63C9F-0633-42A6-AAC8-34227FCD7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65965-010F-434A-A3E1-4E79642CD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7CDCA-3384-435E-8A27-6CDC2E55A40E}" type="datetimeFigureOut">
              <a:rPr lang="en-CA" smtClean="0"/>
              <a:t>2021-06-23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ACE70-28BD-46C0-8022-2E22AB28B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0C38B-BEBF-4484-A156-B5BEAE074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F02E-78D0-435F-A094-8CFE30655FF8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63379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C0E5D-8BEF-4539-B4C1-F231796F22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C5B861-7EF4-48EE-8B3D-EC836CBD0C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9ACDC-F3B5-432C-8C18-B5EAD0121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F6A-3E27-492E-B918-CC807DAD0ED2}" type="datetimeFigureOut">
              <a:rPr lang="en-CA" smtClean="0"/>
              <a:t>2021-06-23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4F960-8535-4813-93A4-6B2352EDA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E2F37-7750-49C1-BE25-E9A15F5B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EC9E-1737-42F1-A99E-2A8853EA3B84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963442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11F55-790D-4E28-9868-53F912576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40906-87B2-4058-9617-BB1C5D75C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6CCA56-C880-410C-888A-98E8B7FA8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F6A-3E27-492E-B918-CC807DAD0ED2}" type="datetimeFigureOut">
              <a:rPr lang="en-CA" smtClean="0"/>
              <a:t>2021-06-23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2D3A5-4949-420A-8EB2-7BA03C7A0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85737-DAD3-4E34-9C2D-EE3470357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EC9E-1737-42F1-A99E-2A8853EA3B84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438301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67C98-1B3D-4C5C-ACDD-9D8A6FA4A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D007F-7714-4691-81DC-903AFD3C1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39689-1681-49F7-86B2-FFBE557A1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F6A-3E27-492E-B918-CC807DAD0ED2}" type="datetimeFigureOut">
              <a:rPr lang="en-CA" smtClean="0"/>
              <a:t>2021-06-23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A7D9B-3546-41BA-BB88-04461F7ED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5A005-0183-4B7A-807B-9176CD928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EC9E-1737-42F1-A99E-2A8853EA3B84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277348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A8039-EBF1-45DF-954A-AD83C367B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02A72-B3A9-4715-B80B-05E9BD9F9B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53A07-4288-4FB6-AC10-228F096DBD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4590E2-E2AA-4BC0-AE45-42354C594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F6A-3E27-492E-B918-CC807DAD0ED2}" type="datetimeFigureOut">
              <a:rPr lang="en-CA" smtClean="0"/>
              <a:t>2021-06-23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98412C-85C2-4A06-8C65-329AD7FFB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A1FE2-859B-425B-BC3C-17FC13DA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EC9E-1737-42F1-A99E-2A8853EA3B84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159745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5F9AD-D2CC-4508-AC52-176F00EBF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D95B8-F5DD-42C6-9492-423F96D2A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B8CC0B-A7E5-429D-9571-A397F642CA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103064-742B-44E0-BAC8-A51278C15C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6782B0-BF1D-4542-A1C7-5AB0CCBA13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64E0D7-B09E-4808-8009-E144C2940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F6A-3E27-492E-B918-CC807DAD0ED2}" type="datetimeFigureOut">
              <a:rPr lang="en-CA" smtClean="0"/>
              <a:t>2021-06-23</a:t>
            </a:fld>
            <a:endParaRPr lang="en-C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378E8F-7C0C-4ED5-A04F-FE56DF6B2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F23AC-0D93-481D-A13F-E264657AF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EC9E-1737-42F1-A99E-2A8853EA3B84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212542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35204-EA91-4A42-83E1-A1E6BA3B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36AFAE-37F8-4ABA-947E-D84986B53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F6A-3E27-492E-B918-CC807DAD0ED2}" type="datetimeFigureOut">
              <a:rPr lang="en-CA" smtClean="0"/>
              <a:t>2021-06-23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161204-0657-430F-9401-0AE2EB1FE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DD938-AF33-41A1-AC4C-5069F811B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EC9E-1737-42F1-A99E-2A8853EA3B84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479425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EC0901-5513-4266-89AA-0CA6ECF46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F6A-3E27-492E-B918-CC807DAD0ED2}" type="datetimeFigureOut">
              <a:rPr lang="en-CA" smtClean="0"/>
              <a:t>2021-06-23</a:t>
            </a:fld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5D94B0-05D2-447D-89D3-8E4938898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01D94-32C7-4B82-8F84-025F53CA7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EC9E-1737-42F1-A99E-2A8853EA3B84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877148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A9705-D059-4677-A97C-31A02CC4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8ADD1-B9B1-4A2D-840B-73ACC75D6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6A3BAB-76F6-411F-B118-0899233F11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8CB92B-3653-45E3-998C-64F7C4077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F6A-3E27-492E-B918-CC807DAD0ED2}" type="datetimeFigureOut">
              <a:rPr lang="en-CA" smtClean="0"/>
              <a:t>2021-06-23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089D1F-5C63-4388-A392-AF76276DF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171E8-8971-4D54-A260-4AD6EAFC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EC9E-1737-42F1-A99E-2A8853EA3B84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1348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89FFD-5742-4415-A161-362B74F66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AA70C-1C87-4560-9D9A-C7F740884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AE26C-23E1-4D2F-A115-8045A65E0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7CDCA-3384-435E-8A27-6CDC2E55A40E}" type="datetimeFigureOut">
              <a:rPr lang="en-CA" smtClean="0"/>
              <a:t>2021-06-23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3CEA2-5E65-48F0-9B31-24B5A33CC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85857-F44B-4129-8866-0E099CA77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F02E-78D0-435F-A094-8CFE30655FF8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84350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45AAE-63B6-4935-BC88-13CAE6F8E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199B50-8978-450C-86E6-0DA991BECC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E2C26-D1CC-4A53-8952-2BFE3DA913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5743FF-5E53-4CE0-B82B-E5B70023F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F6A-3E27-492E-B918-CC807DAD0ED2}" type="datetimeFigureOut">
              <a:rPr lang="en-CA" smtClean="0"/>
              <a:t>2021-06-23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37003C-F06A-480A-B340-54DB6DD8C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84751A-6DE4-45BE-9886-673970BA7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EC9E-1737-42F1-A99E-2A8853EA3B84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10349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52FD3-6AE6-4696-B783-03DDD4FD0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12B2B5-11D0-4CC5-A2AB-31AC6CAAFF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D388E-C3B9-4075-B6E0-811D6F599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F6A-3E27-492E-B918-CC807DAD0ED2}" type="datetimeFigureOut">
              <a:rPr lang="en-CA" smtClean="0"/>
              <a:t>2021-06-23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2E7D1-160C-4064-B65F-B6CFE444D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3EE84-9991-410C-8975-4A76CC36B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EC9E-1737-42F1-A99E-2A8853EA3B84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62567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177D63-80F5-49D6-BF59-65FFD170DD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A4FA77-A813-4762-ABD7-B4DECD9170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3834D-5ABB-4AAE-80EF-1E678FD30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F6A-3E27-492E-B918-CC807DAD0ED2}" type="datetimeFigureOut">
              <a:rPr lang="en-CA" smtClean="0"/>
              <a:t>2021-06-23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571E1-BA5C-497C-B1D4-7312D5343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91CFF-8D3B-4A4E-8E8F-7DB128AD0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EC9E-1737-42F1-A99E-2A8853EA3B84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39745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B6B65-7B00-4D0A-A21F-AF917DD5C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2B5310-3654-4F4B-A131-FE4A7DD5D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C62F9-4205-485E-AA32-C2C2FCC68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7CDCA-3384-435E-8A27-6CDC2E55A40E}" type="datetimeFigureOut">
              <a:rPr lang="en-CA" smtClean="0"/>
              <a:t>2021-06-23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C9D3B-1153-48B1-8413-767A1A584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E9D4E-7629-40AF-8821-7BDEE3973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F02E-78D0-435F-A094-8CFE30655FF8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08756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67588-7F29-4911-A837-8AEA84A29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03EFC-5A15-4FF6-A936-9609DFDF2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EAB429-BAAB-4378-92E0-67524566E4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5206D5-8B21-4D66-8DDC-31B7F750B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7CDCA-3384-435E-8A27-6CDC2E55A40E}" type="datetimeFigureOut">
              <a:rPr lang="en-CA" smtClean="0"/>
              <a:t>2021-06-23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F141C4-6A04-466D-A293-BE7E48253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2CAF72-369A-4DFD-B3C4-C844A65C4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F02E-78D0-435F-A094-8CFE30655FF8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73004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50F0D-01B3-405B-BB8E-3D57596AF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1E215-D445-4D33-9722-6D02907E25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5C5A67-C633-42E0-812D-105B4BA83D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02FF3E-FFDF-44D5-B15C-A10C8152D9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3EB383-7FB3-4F2A-ADAD-4E408EEECE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6BB45A-76BA-45FF-87F4-3A94CF9CC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7CDCA-3384-435E-8A27-6CDC2E55A40E}" type="datetimeFigureOut">
              <a:rPr lang="en-CA" smtClean="0"/>
              <a:t>2021-06-23</a:t>
            </a:fld>
            <a:endParaRPr lang="en-C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0A92D1-0E64-4A15-B211-4F54CAD47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DC5281-69AD-4308-AE3F-9E5055FDC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F02E-78D0-435F-A094-8CFE30655FF8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04350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B87FE-339E-4689-8451-8ADB2A6BC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129A76-6288-45B6-982B-C6D8FE2D2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7CDCA-3384-435E-8A27-6CDC2E55A40E}" type="datetimeFigureOut">
              <a:rPr lang="en-CA" smtClean="0"/>
              <a:t>2021-06-23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CDDA4-0E9C-4669-B1A7-10B3C2416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4DCDF0-9848-4217-8C35-CAB88718B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F02E-78D0-435F-A094-8CFE30655FF8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34131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ED7932-F790-4E2F-A2E0-A72208A56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7CDCA-3384-435E-8A27-6CDC2E55A40E}" type="datetimeFigureOut">
              <a:rPr lang="en-CA" smtClean="0"/>
              <a:t>2021-06-23</a:t>
            </a:fld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1478B-0C82-4633-8354-5DF715E77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86395-7179-44F8-8269-51241D422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F02E-78D0-435F-A094-8CFE30655FF8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78724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D3F7B-13D2-4146-9982-5612B92D5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CA26D-FA17-4556-8982-66DA4FF99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F55FAC-E7C9-4C3B-A5FB-09C88F15BE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1B1A0C-05A8-4ECD-8811-7CE2285A4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7CDCA-3384-435E-8A27-6CDC2E55A40E}" type="datetimeFigureOut">
              <a:rPr lang="en-CA" smtClean="0"/>
              <a:t>2021-06-23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A813E0-D4EB-4F34-8AA5-61DE68DC3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695E53-43B9-41C0-BB7F-970B84C37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F02E-78D0-435F-A094-8CFE30655FF8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77141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F589A-45D0-44E6-828D-BFB231740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B81592-B75E-4C1B-A474-A0C632E268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181E4D-975E-49E0-BF5A-2D7D8F8794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F3CE95-BF60-4178-8692-3DD190BE5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7CDCA-3384-435E-8A27-6CDC2E55A40E}" type="datetimeFigureOut">
              <a:rPr lang="en-CA" smtClean="0"/>
              <a:t>2021-06-23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CD24D0-590E-45E0-8F9D-B826CE1F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B950ED-712F-48F8-A5DD-94ED5682D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F02E-78D0-435F-A094-8CFE30655FF8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33227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241B0F-71A1-4EE2-9F76-B5CA82ABC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80419-5D43-4D50-9836-B3B69C9F0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B0F75-6E74-4209-90BC-A27ABDA8B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07CDCA-3384-435E-8A27-6CDC2E55A40E}" type="datetimeFigureOut">
              <a:rPr lang="en-CA" smtClean="0"/>
              <a:t>2021-06-23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C3E7A-15D6-454C-B7C4-410CB1FE13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FA0C6-3539-4E89-BDD7-08A455F73F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2F02E-78D0-435F-A094-8CFE30655FF8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9035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3544B0-EB81-4EE9-9019-D2802AB7C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A733D-FE55-4E72-ACEC-F0508562B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217529-14F5-4F51-8936-8A04B719C5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F1F6A-3E27-492E-B918-CC807DAD0ED2}" type="datetimeFigureOut">
              <a:rPr lang="en-CA" smtClean="0"/>
              <a:t>2021-06-23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D5497F-2C86-4625-B69A-4AECDD47B6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87D89-E352-4586-9C89-5F7D0821B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4EC9E-1737-42F1-A99E-2A8853EA3B84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80009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mailto:Emami.Babak@gmail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2A8451-E19A-4A97-8771-94080DD2CB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4" b="-1"/>
          <a:stretch/>
        </p:blipFill>
        <p:spPr>
          <a:xfrm>
            <a:off x="0" y="10"/>
            <a:ext cx="10655455" cy="685799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2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2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943CFA-7202-47B2-A4D8-072C8CC7A731}"/>
              </a:ext>
            </a:extLst>
          </p:cNvPr>
          <p:cNvSpPr txBox="1"/>
          <p:nvPr/>
        </p:nvSpPr>
        <p:spPr>
          <a:xfrm>
            <a:off x="394317" y="5387366"/>
            <a:ext cx="37103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Babak Emami,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Senior Data Scientist / AI Architecture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Emami.Babak@gmail.com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647-326-6199</a:t>
            </a:r>
          </a:p>
        </p:txBody>
      </p:sp>
    </p:spTree>
    <p:extLst>
      <p:ext uri="{BB962C8B-B14F-4D97-AF65-F5344CB8AC3E}">
        <p14:creationId xmlns:p14="http://schemas.microsoft.com/office/powerpoint/2010/main" val="3747788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ird sitting on a bench in a park&#10;&#10;Description automatically generated">
            <a:extLst>
              <a:ext uri="{FF2B5EF4-FFF2-40B4-BE49-F238E27FC236}">
                <a16:creationId xmlns:a16="http://schemas.microsoft.com/office/drawing/2014/main" id="{E76BE00D-DB54-414D-B2C4-A35688BE37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2329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0" name="Rectangle 3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3657DB-558A-4444-92E1-C5D862AFE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Thank you!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505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2C94E-ECD8-4B5A-BE03-735DD095B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CA" dirty="0"/>
              <a:t>Requirements: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103D1-5451-4F75-A5C7-8F9725CAC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1150" y="962818"/>
            <a:ext cx="8491538" cy="4932363"/>
          </a:xfrm>
        </p:spPr>
        <p:txBody>
          <a:bodyPr numCol="2">
            <a:normAutofit/>
          </a:bodyPr>
          <a:lstStyle/>
          <a:p>
            <a:r>
              <a:rPr lang="en-CA" dirty="0" err="1"/>
              <a:t>argparse</a:t>
            </a:r>
            <a:endParaRPr lang="en-CA" dirty="0"/>
          </a:p>
          <a:p>
            <a:r>
              <a:rPr lang="en-CA" dirty="0" err="1"/>
              <a:t>uszipcode</a:t>
            </a:r>
            <a:endParaRPr lang="en-CA" dirty="0"/>
          </a:p>
          <a:p>
            <a:r>
              <a:rPr lang="en-CA" dirty="0" err="1"/>
              <a:t>plotly</a:t>
            </a:r>
            <a:endParaRPr lang="en-CA" dirty="0"/>
          </a:p>
          <a:p>
            <a:r>
              <a:rPr lang="en-CA" dirty="0"/>
              <a:t>matplotlib</a:t>
            </a:r>
          </a:p>
          <a:p>
            <a:r>
              <a:rPr lang="en-CA" dirty="0" err="1"/>
              <a:t>sklearn</a:t>
            </a:r>
            <a:endParaRPr lang="en-CA" dirty="0"/>
          </a:p>
          <a:p>
            <a:r>
              <a:rPr lang="en-CA" dirty="0" err="1"/>
              <a:t>tensorflow</a:t>
            </a:r>
            <a:endParaRPr lang="en-CA" dirty="0"/>
          </a:p>
          <a:p>
            <a:r>
              <a:rPr lang="en-CA" dirty="0" err="1"/>
              <a:t>ipywidgets</a:t>
            </a:r>
            <a:endParaRPr lang="en-CA" dirty="0"/>
          </a:p>
          <a:p>
            <a:r>
              <a:rPr lang="en-CA" dirty="0"/>
              <a:t>haversine</a:t>
            </a:r>
          </a:p>
          <a:p>
            <a:r>
              <a:rPr lang="en-CA" dirty="0"/>
              <a:t>requests</a:t>
            </a:r>
          </a:p>
          <a:p>
            <a:r>
              <a:rPr lang="en-CA" dirty="0" err="1"/>
              <a:t>scipy</a:t>
            </a:r>
            <a:endParaRPr lang="en-CA" dirty="0"/>
          </a:p>
          <a:p>
            <a:r>
              <a:rPr lang="en-CA" dirty="0" err="1"/>
              <a:t>statsmodels</a:t>
            </a:r>
            <a:endParaRPr lang="en-CA" dirty="0"/>
          </a:p>
          <a:p>
            <a:r>
              <a:rPr lang="en-CA" dirty="0" err="1"/>
              <a:t>pmdarima</a:t>
            </a:r>
            <a:endParaRPr lang="en-CA" dirty="0"/>
          </a:p>
          <a:p>
            <a:r>
              <a:rPr lang="en-CA" dirty="0"/>
              <a:t>seaborn</a:t>
            </a:r>
          </a:p>
          <a:p>
            <a:r>
              <a:rPr lang="en-CA" dirty="0"/>
              <a:t>haversine</a:t>
            </a:r>
          </a:p>
          <a:p>
            <a:r>
              <a:rPr lang="en-CA" dirty="0" err="1"/>
              <a:t>findspark</a:t>
            </a:r>
            <a:endParaRPr lang="en-CA" dirty="0"/>
          </a:p>
          <a:p>
            <a:r>
              <a:rPr lang="en-CA" dirty="0" err="1"/>
              <a:t>pyspark</a:t>
            </a:r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79149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22B78-63C0-446C-BA24-C6D89CFD7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0430"/>
            <a:ext cx="4245429" cy="22063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New York Green Taxi Hourly Base Behavior Analysis (POC)</a:t>
            </a:r>
          </a:p>
        </p:txBody>
      </p:sp>
      <p:sp>
        <p:nvSpPr>
          <p:cNvPr id="38" name="Freeform 5">
            <a:extLst>
              <a:ext uri="{FF2B5EF4-FFF2-40B4-BE49-F238E27FC236}">
                <a16:creationId xmlns:a16="http://schemas.microsoft.com/office/drawing/2014/main" id="{AF1E5E62-9EB9-408E-AE53-A04A4C811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1C0C3F-F007-48E0-8485-96A60BEAF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115" y="1077256"/>
            <a:ext cx="5466806" cy="2965743"/>
          </a:xfrm>
          <a:prstGeom prst="rect">
            <a:avLst/>
          </a:prstGeom>
        </p:spPr>
      </p:pic>
      <p:sp>
        <p:nvSpPr>
          <p:cNvPr id="40" name="Freeform 7">
            <a:extLst>
              <a:ext uri="{FF2B5EF4-FFF2-40B4-BE49-F238E27FC236}">
                <a16:creationId xmlns:a16="http://schemas.microsoft.com/office/drawing/2014/main" id="{9C5704B2-7C5B-4738-AF0D-4A2756A6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3319"/>
            <a:ext cx="5925190" cy="2174681"/>
          </a:xfrm>
          <a:custGeom>
            <a:avLst/>
            <a:gdLst>
              <a:gd name="connsiteX0" fmla="*/ 1007162 w 5925190"/>
              <a:gd name="connsiteY0" fmla="*/ 0 h 2174681"/>
              <a:gd name="connsiteX1" fmla="*/ 5925190 w 5925190"/>
              <a:gd name="connsiteY1" fmla="*/ 0 h 2174681"/>
              <a:gd name="connsiteX2" fmla="*/ 5925190 w 5925190"/>
              <a:gd name="connsiteY2" fmla="*/ 2174681 h 2174681"/>
              <a:gd name="connsiteX3" fmla="*/ 0 w 5925190"/>
              <a:gd name="connsiteY3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4681">
                <a:moveTo>
                  <a:pt x="1007162" y="0"/>
                </a:moveTo>
                <a:lnTo>
                  <a:pt x="5925190" y="0"/>
                </a:lnTo>
                <a:lnTo>
                  <a:pt x="5925190" y="2174681"/>
                </a:lnTo>
                <a:lnTo>
                  <a:pt x="0" y="217468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reeform 6">
            <a:extLst>
              <a:ext uri="{FF2B5EF4-FFF2-40B4-BE49-F238E27FC236}">
                <a16:creationId xmlns:a16="http://schemas.microsoft.com/office/drawing/2014/main" id="{DFB36DC4-A410-4DF1-8453-1D85743F5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683319"/>
            <a:ext cx="7092887" cy="2174681"/>
          </a:xfrm>
          <a:custGeom>
            <a:avLst/>
            <a:gdLst>
              <a:gd name="connsiteX0" fmla="*/ 0 w 7092887"/>
              <a:gd name="connsiteY0" fmla="*/ 0 h 2174681"/>
              <a:gd name="connsiteX1" fmla="*/ 7092887 w 7092887"/>
              <a:gd name="connsiteY1" fmla="*/ 0 h 2174681"/>
              <a:gd name="connsiteX2" fmla="*/ 6085725 w 7092887"/>
              <a:gd name="connsiteY2" fmla="*/ 2174681 h 2174681"/>
              <a:gd name="connsiteX3" fmla="*/ 1524000 w 7092887"/>
              <a:gd name="connsiteY3" fmla="*/ 2174681 h 2174681"/>
              <a:gd name="connsiteX4" fmla="*/ 1200418 w 7092887"/>
              <a:gd name="connsiteY4" fmla="*/ 2174681 h 2174681"/>
              <a:gd name="connsiteX5" fmla="*/ 0 w 7092887"/>
              <a:gd name="connsiteY5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92887" h="2174681">
                <a:moveTo>
                  <a:pt x="0" y="0"/>
                </a:moveTo>
                <a:lnTo>
                  <a:pt x="7092887" y="0"/>
                </a:lnTo>
                <a:lnTo>
                  <a:pt x="6085725" y="2174681"/>
                </a:lnTo>
                <a:lnTo>
                  <a:pt x="1524000" y="2174681"/>
                </a:lnTo>
                <a:lnTo>
                  <a:pt x="1200418" y="2174681"/>
                </a:lnTo>
                <a:lnTo>
                  <a:pt x="0" y="2174681"/>
                </a:lnTo>
                <a:close/>
              </a:path>
            </a:pathLst>
          </a:custGeom>
          <a:solidFill>
            <a:srgbClr val="B2B2B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B2B2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9235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07DAF-6C53-457A-950B-56DBC07AA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AC9B4-71F9-48B0-A23C-A7466E3A7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0208" y="319088"/>
            <a:ext cx="7788164" cy="5857875"/>
          </a:xfrm>
        </p:spPr>
        <p:txBody>
          <a:bodyPr anchor="ctr">
            <a:normAutofit/>
          </a:bodyPr>
          <a:lstStyle/>
          <a:p>
            <a:r>
              <a:rPr lang="en-CA" b="1" dirty="0"/>
              <a:t>Phase 1</a:t>
            </a:r>
            <a:r>
              <a:rPr lang="en-CA" dirty="0"/>
              <a:t> - Read the raw data and add Pickup and drop off Zip-Code</a:t>
            </a:r>
            <a:br>
              <a:rPr lang="en-CA" dirty="0"/>
            </a:br>
            <a:endParaRPr lang="en-CA" dirty="0"/>
          </a:p>
          <a:p>
            <a:r>
              <a:rPr lang="en-CA" b="1" dirty="0"/>
              <a:t>Phase2</a:t>
            </a:r>
            <a:r>
              <a:rPr lang="en-CA" dirty="0"/>
              <a:t> - Analysis the processed data and provide monthly, daily and hourly dashboard report</a:t>
            </a:r>
            <a:br>
              <a:rPr lang="en-CA" dirty="0"/>
            </a:br>
            <a:endParaRPr lang="en-CA" dirty="0"/>
          </a:p>
          <a:p>
            <a:r>
              <a:rPr lang="en-CA" b="1" dirty="0"/>
              <a:t>Phase3</a:t>
            </a:r>
            <a:r>
              <a:rPr lang="en-CA" dirty="0"/>
              <a:t> - Time series forecasting for a 2016-Feb-12  between 10 :00 AM to 22: 00 PM </a:t>
            </a:r>
            <a:br>
              <a:rPr lang="en-CA" dirty="0"/>
            </a:br>
            <a:endParaRPr lang="en-CA" dirty="0"/>
          </a:p>
          <a:p>
            <a:r>
              <a:rPr lang="en-CA" b="1" dirty="0"/>
              <a:t>Phase4</a:t>
            </a:r>
            <a:r>
              <a:rPr lang="en-CA" dirty="0"/>
              <a:t> - User pickup location recommender system</a:t>
            </a:r>
          </a:p>
        </p:txBody>
      </p:sp>
    </p:spTree>
    <p:extLst>
      <p:ext uri="{BB962C8B-B14F-4D97-AF65-F5344CB8AC3E}">
        <p14:creationId xmlns:p14="http://schemas.microsoft.com/office/powerpoint/2010/main" val="1395379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18F6E8B-15ED-43C7-94BA-91549A651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803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257770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3462252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3BA37-8B77-4E4F-9043-339D45CF7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7920" y="3417217"/>
            <a:ext cx="9460304" cy="3949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justLow">
              <a:buNone/>
            </a:pPr>
            <a:r>
              <a:rPr lang="en-US" sz="1800" b="1" dirty="0">
                <a:latin typeface="+mj-lt"/>
              </a:rPr>
              <a:t>Step 2</a:t>
            </a:r>
            <a:r>
              <a:rPr lang="en-US" sz="1800" dirty="0">
                <a:latin typeface="+mj-lt"/>
              </a:rPr>
              <a:t>: add map the given points to correspondent Network zip code using </a:t>
            </a:r>
            <a:r>
              <a:rPr lang="en-US" sz="1800" b="1" dirty="0">
                <a:latin typeface="+mj-lt"/>
              </a:rPr>
              <a:t>“</a:t>
            </a:r>
            <a:r>
              <a:rPr lang="en-US" sz="1800" b="1" dirty="0" err="1">
                <a:latin typeface="+mj-lt"/>
              </a:rPr>
              <a:t>uszipcode</a:t>
            </a:r>
            <a:r>
              <a:rPr lang="en-US" sz="1800" b="1" dirty="0">
                <a:latin typeface="+mj-lt"/>
              </a:rPr>
              <a:t>”</a:t>
            </a:r>
            <a:r>
              <a:rPr lang="en-US" sz="1800" dirty="0">
                <a:latin typeface="+mj-lt"/>
              </a:rPr>
              <a:t> open API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39DAC63-C769-4CDB-8875-ACDCAAF810B7}"/>
              </a:ext>
            </a:extLst>
          </p:cNvPr>
          <p:cNvSpPr txBox="1">
            <a:spLocks/>
          </p:cNvSpPr>
          <p:nvPr/>
        </p:nvSpPr>
        <p:spPr>
          <a:xfrm>
            <a:off x="1017920" y="1506235"/>
            <a:ext cx="8236439" cy="418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000" b="1" dirty="0">
                <a:latin typeface="+mj-lt"/>
              </a:rPr>
              <a:t>Step 1: </a:t>
            </a:r>
            <a:r>
              <a:rPr lang="en-CA" sz="2000" dirty="0">
                <a:latin typeface="+mj-lt"/>
              </a:rPr>
              <a:t>Load Data loading using </a:t>
            </a:r>
            <a:r>
              <a:rPr lang="en-CA" sz="2000" dirty="0" err="1">
                <a:latin typeface="+mj-lt"/>
              </a:rPr>
              <a:t>Pyspark</a:t>
            </a:r>
            <a:r>
              <a:rPr lang="en-CA" sz="2000" dirty="0">
                <a:latin typeface="+mj-lt"/>
              </a:rPr>
              <a:t>.  Data shape ( 21 * 1510722)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21BF4A6-A640-4075-9D00-195731E3B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34" y="1930822"/>
            <a:ext cx="8236439" cy="96478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3" name="Picture 2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4B40BC4-B207-4885-BAC7-D6FC4B182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46" y="4063262"/>
            <a:ext cx="8419778" cy="252969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F3DCC6-2EBF-4A85-BB8C-995E952BDF6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8000"/>
          </a:blip>
          <a:stretch>
            <a:fillRect/>
          </a:stretch>
        </p:blipFill>
        <p:spPr>
          <a:xfrm>
            <a:off x="-104509" y="-197100"/>
            <a:ext cx="10906689" cy="13107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B411DA-6980-4713-9AC0-05F7F33BE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090" y="178797"/>
            <a:ext cx="8774143" cy="136871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kumimoji="0" lang="en-CA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Phase</a:t>
            </a:r>
            <a:r>
              <a:rPr lang="en-US" sz="2700" b="1" dirty="0"/>
              <a:t> 1</a:t>
            </a:r>
            <a:br>
              <a:rPr lang="en-US" sz="2700" b="1" dirty="0"/>
            </a:br>
            <a:r>
              <a:rPr lang="en-US" sz="2700" b="1" dirty="0"/>
              <a:t>Read the raw data and add Pickup and drop off Zip-Code</a:t>
            </a:r>
            <a:br>
              <a:rPr lang="en-US" sz="2700" b="1" dirty="0"/>
            </a:br>
            <a:br>
              <a:rPr lang="en-US" sz="2600" dirty="0"/>
            </a:b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145596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7AD43-13DA-4524-81CB-A4617199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338327"/>
            <a:ext cx="11219390" cy="485436"/>
          </a:xfrm>
        </p:spPr>
        <p:txBody>
          <a:bodyPr>
            <a:noAutofit/>
          </a:bodyPr>
          <a:lstStyle/>
          <a:p>
            <a:pPr marR="0" lvl="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tabLst/>
              <a:defRPr/>
            </a:pPr>
            <a:r>
              <a:rPr kumimoji="0" lang="en-CA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Phase</a:t>
            </a:r>
            <a:r>
              <a:rPr kumimoji="0" lang="en-CA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2 </a:t>
            </a:r>
            <a:br>
              <a:rPr kumimoji="0" lang="en-CA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</a:br>
            <a:r>
              <a:rPr kumimoji="0" lang="en-CA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Analysis the processed data and provide monthly, daily and hourly dashboard report</a:t>
            </a:r>
            <a:endParaRPr lang="en-CA" sz="2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2C1E7-EFA9-4A4C-BCFF-4A6654326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605" y="1067275"/>
            <a:ext cx="5526528" cy="992433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>
            <a:normAutofit fontScale="55000" lnSpcReduction="20000"/>
          </a:bodyPr>
          <a:lstStyle/>
          <a:p>
            <a:pPr marL="0" indent="0">
              <a:buNone/>
            </a:pPr>
            <a:r>
              <a:rPr lang="en-US" sz="2200" b="1" dirty="0"/>
              <a:t>Step 1: </a:t>
            </a:r>
          </a:p>
          <a:p>
            <a:r>
              <a:rPr lang="en-US" sz="1900" dirty="0"/>
              <a:t>Data cleaning and feature generation; adds postal code area like Manhattan, queens,..</a:t>
            </a:r>
          </a:p>
          <a:p>
            <a:r>
              <a:rPr lang="en-US" sz="1900" dirty="0"/>
              <a:t>Aggregate data on an Hourly basis for each zip code. Correspondent codes and implementation have been added as an external package name GREEN_TAXI.</a:t>
            </a:r>
            <a:endParaRPr lang="en-CA" sz="19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ounded Rectangle 26">
            <a:extLst>
              <a:ext uri="{FF2B5EF4-FFF2-40B4-BE49-F238E27FC236}">
                <a16:creationId xmlns:a16="http://schemas.microsoft.com/office/drawing/2014/main" id="{1B10F861-B8F1-49C7-BD58-EAB20CEE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1C9A709-C9B3-46EC-BEFD-00F3BBA4F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32" y="2742397"/>
            <a:ext cx="4448432" cy="329184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1F6E425-22AB-4DA2-8FAC-58ADB58E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B0D88FA-E4B2-428A-AA11-3A7DC6CDE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484" y="3057682"/>
            <a:ext cx="4974336" cy="2661269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DA28123-4B3E-4826-A58F-2787E47D2966}"/>
              </a:ext>
            </a:extLst>
          </p:cNvPr>
          <p:cNvSpPr txBox="1">
            <a:spLocks/>
          </p:cNvSpPr>
          <p:nvPr/>
        </p:nvSpPr>
        <p:spPr>
          <a:xfrm>
            <a:off x="6173415" y="1067274"/>
            <a:ext cx="5694903" cy="9924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chemeClr val="bg1"/>
                </a:solidFill>
              </a:rPr>
              <a:t>Step 2: </a:t>
            </a:r>
          </a:p>
          <a:p>
            <a:pPr algn="justLow"/>
            <a:r>
              <a:rPr lang="en-US" sz="900" dirty="0">
                <a:solidFill>
                  <a:schemeClr val="bg1"/>
                </a:solidFill>
              </a:rPr>
              <a:t>Call the reporting function to access the interactive </a:t>
            </a:r>
            <a:r>
              <a:rPr lang="en-US" sz="900" dirty="0" err="1">
                <a:solidFill>
                  <a:schemeClr val="bg1"/>
                </a:solidFill>
              </a:rPr>
              <a:t>Plotly</a:t>
            </a:r>
            <a:r>
              <a:rPr lang="en-US" sz="900" dirty="0">
                <a:solidFill>
                  <a:schemeClr val="bg1"/>
                </a:solidFill>
              </a:rPr>
              <a:t> dashboard. The dashboard will update you with a 360 view to show what is happening per day/hour in each of which New York Area. It would compare the total distances/trips and max trips distance per given date.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2EBE68-9885-45B4-B6F2-28857113401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8000"/>
          </a:blip>
          <a:stretch>
            <a:fillRect/>
          </a:stretch>
        </p:blipFill>
        <p:spPr>
          <a:xfrm>
            <a:off x="408605" y="-92628"/>
            <a:ext cx="10906689" cy="131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69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28D436F-9ACD-4C92-AFC8-C934C527A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90538E0-A884-4E60-A6AB-77D830E2F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3478" y="0"/>
            <a:ext cx="465738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C7913C-2782-4621-B6CE-7659DB18C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433" y="-4370"/>
            <a:ext cx="4739392" cy="757130"/>
          </a:xfrm>
          <a:ln w="25400" cap="sq">
            <a:solidFill>
              <a:srgbClr val="FFFFFF"/>
            </a:solidFill>
            <a:miter lim="800000"/>
          </a:ln>
        </p:spPr>
        <p:txBody>
          <a:bodyPr vert="horz" wrap="square" lIns="91440" tIns="45720" rIns="91440" bIns="45720" rtlCol="0" anchor="ctr">
            <a:normAutofit fontScale="90000"/>
          </a:bodyPr>
          <a:lstStyle/>
          <a:p>
            <a:r>
              <a:rPr lang="en-US" sz="2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Phase3</a:t>
            </a:r>
            <a:b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Time Series Forecasting on Feb 12 from 10 Am to 10 PM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0D7DD0-1C67-4D4C-9E06-678233DB8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3478" cy="6858000"/>
          </a:xfrm>
          <a:prstGeom prst="rect">
            <a:avLst/>
          </a:prstGeom>
          <a:solidFill>
            <a:srgbClr val="404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94BAB2B-96A1-40DF-B829-D90716378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2903" y="1764791"/>
            <a:ext cx="3743252" cy="254660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b="1" dirty="0"/>
              <a:t>Step 1</a:t>
            </a:r>
            <a:br>
              <a:rPr lang="en-US" sz="1800" b="1" dirty="0"/>
            </a:br>
            <a:r>
              <a:rPr lang="en-US" sz="1800" dirty="0"/>
              <a:t>Data preparation and feature generation </a:t>
            </a:r>
            <a:endParaRPr lang="en-US" sz="2000" dirty="0"/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9B41B1BE-6619-434D-BC6F-CFCEA8B863A9}"/>
              </a:ext>
            </a:extLst>
          </p:cNvPr>
          <p:cNvSpPr txBox="1">
            <a:spLocks/>
          </p:cNvSpPr>
          <p:nvPr/>
        </p:nvSpPr>
        <p:spPr>
          <a:xfrm>
            <a:off x="8272903" y="4772545"/>
            <a:ext cx="3349682" cy="2546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Step 2</a:t>
            </a:r>
            <a:br>
              <a:rPr lang="en-US" sz="2000" b="1" dirty="0"/>
            </a:br>
            <a:r>
              <a:rPr lang="en-US" sz="2000" dirty="0"/>
              <a:t>Analysis using single variable (number of trips per hour) using auto Arima : Not efficient</a:t>
            </a:r>
          </a:p>
        </p:txBody>
      </p:sp>
      <p:pic>
        <p:nvPicPr>
          <p:cNvPr id="19" name="Picture 1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B0B5039-AE80-47CA-A4D2-0CD2E044F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112" y="1028128"/>
            <a:ext cx="5842540" cy="280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284B29C8-DE8B-4159-8A4B-D140D5D25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112" y="3943064"/>
            <a:ext cx="5920155" cy="280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8339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28D436F-9ACD-4C92-AFC8-C934C527A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90538E0-A884-4E60-A6AB-77D830E2F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3478" y="0"/>
            <a:ext cx="465738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C7913C-2782-4621-B6CE-7659DB18C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478" y="0"/>
            <a:ext cx="4642522" cy="757130"/>
          </a:xfrm>
          <a:ln w="25400" cap="sq">
            <a:solidFill>
              <a:srgbClr val="FFFFFF"/>
            </a:solidFill>
            <a:miter lim="800000"/>
          </a:ln>
        </p:spPr>
        <p:txBody>
          <a:bodyPr vert="horz" wrap="square" lIns="91440" tIns="45720" rIns="91440" bIns="45720" rtlCol="0" anchor="ctr">
            <a:normAutofit fontScale="90000"/>
          </a:bodyPr>
          <a:lstStyle/>
          <a:p>
            <a:r>
              <a:rPr lang="en-US" sz="2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Phase</a:t>
            </a:r>
            <a:r>
              <a:rPr lang="en-US" sz="2000" b="1" dirty="0">
                <a:solidFill>
                  <a:srgbClr val="FFFFFF"/>
                </a:solidFill>
              </a:rPr>
              <a:t> 3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Time Series Forecasting on Feb 12 from 10 Am to 10 PM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0D7DD0-1C67-4D4C-9E06-678233DB8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3478" cy="6858000"/>
          </a:xfrm>
          <a:prstGeom prst="rect">
            <a:avLst/>
          </a:prstGeom>
          <a:solidFill>
            <a:srgbClr val="404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94BAB2B-96A1-40DF-B829-D90716378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2902" y="1767317"/>
            <a:ext cx="3576197" cy="254660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b="1" dirty="0"/>
              <a:t>Step 3 </a:t>
            </a:r>
            <a:br>
              <a:rPr lang="en-US" sz="1800" b="1" dirty="0"/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Analysis using Multi variable SARIMAX: efficient</a:t>
            </a:r>
            <a:r>
              <a:rPr lang="en-US" sz="2000" dirty="0"/>
              <a:t>, 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9B41B1BE-6619-434D-BC6F-CFCEA8B863A9}"/>
              </a:ext>
            </a:extLst>
          </p:cNvPr>
          <p:cNvSpPr txBox="1">
            <a:spLocks/>
          </p:cNvSpPr>
          <p:nvPr/>
        </p:nvSpPr>
        <p:spPr>
          <a:xfrm>
            <a:off x="8272903" y="4772545"/>
            <a:ext cx="3576196" cy="2546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4</a:t>
            </a:r>
            <a:br>
              <a:rPr lang="en-US" sz="2000" dirty="0">
                <a:solidFill>
                  <a:prstClr val="black"/>
                </a:solidFill>
                <a:latin typeface="Calibri" panose="020F0502020204030204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Analysis using Multi variable auto Arima : Not efficient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881F4195-D54B-4A97-9DB4-2FEC7D960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162" y="3928782"/>
            <a:ext cx="6201978" cy="2808000"/>
          </a:xfrm>
          <a:prstGeom prst="rect">
            <a:avLst/>
          </a:prstGeom>
        </p:spPr>
      </p:pic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C6951FBF-71BF-4A10-9A56-1E901FA79A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162" y="1120782"/>
            <a:ext cx="6201978" cy="28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295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28D436F-9ACD-4C92-AFC8-C934C527A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90538E0-A884-4E60-A6AB-77D830E2F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3478" y="0"/>
            <a:ext cx="465738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C7913C-2782-4621-B6CE-7659DB18C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478" y="287779"/>
            <a:ext cx="4642522" cy="757130"/>
          </a:xfrm>
          <a:ln w="25400" cap="sq">
            <a:solidFill>
              <a:srgbClr val="FFFFFF"/>
            </a:solidFill>
            <a:miter lim="800000"/>
          </a:ln>
        </p:spPr>
        <p:txBody>
          <a:bodyPr vert="horz" wrap="square" lIns="91440" tIns="45720" rIns="91440" bIns="45720" rtlCol="0" anchor="ctr">
            <a:normAutofit fontScale="90000"/>
          </a:bodyPr>
          <a:lstStyle/>
          <a:p>
            <a:r>
              <a:rPr lang="en-US" sz="2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Phase 3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Time Series Forecasting on Feb 12 from 10 Am to 10 PM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0D7DD0-1C67-4D4C-9E06-678233DB8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3478" cy="6858000"/>
          </a:xfrm>
          <a:prstGeom prst="rect">
            <a:avLst/>
          </a:prstGeom>
          <a:solidFill>
            <a:srgbClr val="404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94BAB2B-96A1-40DF-B829-D90716378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0867" y="1114159"/>
            <a:ext cx="4772256" cy="254660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b="1" dirty="0"/>
              <a:t>Step 4</a:t>
            </a:r>
            <a:br>
              <a:rPr lang="en-US" sz="1800" b="1" dirty="0"/>
            </a:b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A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nalysis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using Multi variable LSTM, very efficient. 95% accuracy R squared</a:t>
            </a:r>
            <a:endParaRPr lang="en-US" sz="2000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EEB1C95-160E-4AC1-8978-B86F946CEA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611" y="2146152"/>
            <a:ext cx="9211990" cy="420600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51306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CB6C291-6CAF-46DF-ACFF-AADF0FD03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910292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25000">
                <a:schemeClr val="accent2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BADBCA-DA20-4279-93C6-011DEF18A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53" t="3964" b="3964"/>
          <a:stretch>
            <a:fillRect/>
          </a:stretch>
        </p:blipFill>
        <p:spPr>
          <a:xfrm>
            <a:off x="0" y="1"/>
            <a:ext cx="7554138" cy="6857999"/>
          </a:xfrm>
          <a:custGeom>
            <a:avLst/>
            <a:gdLst>
              <a:gd name="connsiteX0" fmla="*/ 0 w 7554138"/>
              <a:gd name="connsiteY0" fmla="*/ 0 h 6857999"/>
              <a:gd name="connsiteX1" fmla="*/ 7554138 w 7554138"/>
              <a:gd name="connsiteY1" fmla="*/ 0 h 6857999"/>
              <a:gd name="connsiteX2" fmla="*/ 7554138 w 7554138"/>
              <a:gd name="connsiteY2" fmla="*/ 6857999 h 6857999"/>
              <a:gd name="connsiteX3" fmla="*/ 0 w 7554138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4138" h="6857999">
                <a:moveTo>
                  <a:pt x="0" y="0"/>
                </a:moveTo>
                <a:lnTo>
                  <a:pt x="7554138" y="0"/>
                </a:lnTo>
                <a:lnTo>
                  <a:pt x="7554138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70235-F3C8-4759-8D98-4FE60B9CE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" y="804672"/>
            <a:ext cx="5257800" cy="1395603"/>
          </a:xfrm>
        </p:spPr>
        <p:txBody>
          <a:bodyPr>
            <a:noAutofit/>
          </a:bodyPr>
          <a:lstStyle/>
          <a:p>
            <a:pPr marR="0" lvl="0" indent="3810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tabLst/>
              <a:defRPr/>
            </a:pPr>
            <a:r>
              <a: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Phase 4</a:t>
            </a:r>
            <a:b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User pickup location recommender system</a:t>
            </a:r>
            <a:endParaRPr lang="en-CA" sz="24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35DC46-5663-471D-AADB-81E00E65B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0850" y="0"/>
            <a:ext cx="539115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1DF51-0EAD-44D5-8BAE-E0D0789FB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620" y="3975716"/>
            <a:ext cx="3855720" cy="1229576"/>
          </a:xfrm>
        </p:spPr>
        <p:txBody>
          <a:bodyPr anchor="ctr">
            <a:normAutofit/>
          </a:bodyPr>
          <a:lstStyle/>
          <a:p>
            <a:pPr algn="justLow"/>
            <a:r>
              <a:rPr lang="en-CA" sz="1800" dirty="0">
                <a:solidFill>
                  <a:srgbClr val="000000"/>
                </a:solidFill>
                <a:latin typeface="+mj-lt"/>
              </a:rPr>
              <a:t>Using geographic points or postal codes, the model will reports the shortest distance using highest probability of seeing taxi </a:t>
            </a:r>
          </a:p>
        </p:txBody>
      </p:sp>
      <p:pic>
        <p:nvPicPr>
          <p:cNvPr id="5" name="Picture 4" descr="Application&#10;&#10;Description automatically generated">
            <a:extLst>
              <a:ext uri="{FF2B5EF4-FFF2-40B4-BE49-F238E27FC236}">
                <a16:creationId xmlns:a16="http://schemas.microsoft.com/office/drawing/2014/main" id="{F0C00DB1-0B35-4E28-B2F1-DF56E38CD0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262" y="736600"/>
            <a:ext cx="5922532" cy="538480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053F3918-0C21-4F4B-B342-987224DBCB64}"/>
              </a:ext>
            </a:extLst>
          </p:cNvPr>
          <p:cNvSpPr/>
          <p:nvPr/>
        </p:nvSpPr>
        <p:spPr>
          <a:xfrm rot="2173704">
            <a:off x="8265933" y="3637441"/>
            <a:ext cx="371585" cy="25291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6575EB7-FE4B-449D-99E9-251CE18885EB}"/>
              </a:ext>
            </a:extLst>
          </p:cNvPr>
          <p:cNvSpPr/>
          <p:nvPr/>
        </p:nvSpPr>
        <p:spPr>
          <a:xfrm rot="2173704">
            <a:off x="7960560" y="4432409"/>
            <a:ext cx="371585" cy="25291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D3896AC-4219-4E14-AEC8-0386930E944C}"/>
              </a:ext>
            </a:extLst>
          </p:cNvPr>
          <p:cNvSpPr/>
          <p:nvPr/>
        </p:nvSpPr>
        <p:spPr>
          <a:xfrm rot="8181617">
            <a:off x="9214218" y="3302540"/>
            <a:ext cx="371585" cy="25291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131FE84-CA91-40F2-8ADE-1F2C4A9B7A62}"/>
              </a:ext>
            </a:extLst>
          </p:cNvPr>
          <p:cNvSpPr/>
          <p:nvPr/>
        </p:nvSpPr>
        <p:spPr>
          <a:xfrm rot="8181617">
            <a:off x="9200268" y="4406522"/>
            <a:ext cx="371585" cy="25291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49076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2926</TotalTime>
  <Words>416</Words>
  <Application>Microsoft Office PowerPoint</Application>
  <PresentationFormat>Widescreen</PresentationFormat>
  <Paragraphs>48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1_Office Theme</vt:lpstr>
      <vt:lpstr>PowerPoint Presentation</vt:lpstr>
      <vt:lpstr>New York Green Taxi Hourly Base Behavior Analysis (POC)</vt:lpstr>
      <vt:lpstr>Agenda</vt:lpstr>
      <vt:lpstr>Phase 1 Read the raw data and add Pickup and drop off Zip-Code  </vt:lpstr>
      <vt:lpstr>Phase 2  Analysis the processed data and provide monthly, daily and hourly dashboard report</vt:lpstr>
      <vt:lpstr>Phase3 Time Series Forecasting on Feb 12 from 10 Am to 10 PM </vt:lpstr>
      <vt:lpstr>Phase 3 Time Series Forecasting on Feb 12 from 10 Am to 10 PM </vt:lpstr>
      <vt:lpstr>Phase 3  Time Series Forecasting on Feb 12 from 10 Am to 10 PM </vt:lpstr>
      <vt:lpstr>Phase 4 User pickup location recommender system</vt:lpstr>
      <vt:lpstr>Thank you!</vt:lpstr>
      <vt:lpstr>Requirements: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AI.Forest</dc:creator>
  <cp:lastModifiedBy>AI.Forest</cp:lastModifiedBy>
  <cp:revision>21</cp:revision>
  <dcterms:created xsi:type="dcterms:W3CDTF">2021-06-21T06:36:33Z</dcterms:created>
  <dcterms:modified xsi:type="dcterms:W3CDTF">2021-06-25T04:24:02Z</dcterms:modified>
</cp:coreProperties>
</file>